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1.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omments/comment2.xml" ContentType="application/vnd.openxmlformats-officedocument.presentationml.comment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comments/comment3.xml" ContentType="application/vnd.openxmlformats-officedocument.presentationml.comments+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40"/>
  </p:notesMasterIdLst>
  <p:handoutMasterIdLst>
    <p:handoutMasterId r:id="rId141"/>
  </p:handoutMasterIdLst>
  <p:sldIdLst>
    <p:sldId id="1237" r:id="rId10"/>
    <p:sldId id="1180" r:id="rId11"/>
    <p:sldId id="1190" r:id="rId12"/>
    <p:sldId id="978" r:id="rId13"/>
    <p:sldId id="1191" r:id="rId14"/>
    <p:sldId id="1193" r:id="rId15"/>
    <p:sldId id="1232" r:id="rId16"/>
    <p:sldId id="1233" r:id="rId17"/>
    <p:sldId id="1253" r:id="rId18"/>
    <p:sldId id="1179" r:id="rId19"/>
    <p:sldId id="1139" r:id="rId20"/>
    <p:sldId id="983" r:id="rId21"/>
    <p:sldId id="812" r:id="rId22"/>
    <p:sldId id="616" r:id="rId23"/>
    <p:sldId id="1197" r:id="rId24"/>
    <p:sldId id="618" r:id="rId25"/>
    <p:sldId id="576" r:id="rId26"/>
    <p:sldId id="563" r:id="rId27"/>
    <p:sldId id="480" r:id="rId28"/>
    <p:sldId id="1122" r:id="rId29"/>
    <p:sldId id="1177" r:id="rId30"/>
    <p:sldId id="1273" r:id="rId31"/>
    <p:sldId id="1120" r:id="rId32"/>
    <p:sldId id="1199" r:id="rId33"/>
    <p:sldId id="1117" r:id="rId34"/>
    <p:sldId id="1198" r:id="rId35"/>
    <p:sldId id="1121" r:id="rId36"/>
    <p:sldId id="1129" r:id="rId37"/>
    <p:sldId id="1104" r:id="rId38"/>
    <p:sldId id="1274" r:id="rId39"/>
    <p:sldId id="1103" r:id="rId40"/>
    <p:sldId id="1200" r:id="rId41"/>
    <p:sldId id="1107" r:id="rId42"/>
    <p:sldId id="1125" r:id="rId43"/>
    <p:sldId id="994" r:id="rId44"/>
    <p:sldId id="1251" r:id="rId45"/>
    <p:sldId id="1201" r:id="rId46"/>
    <p:sldId id="1206" r:id="rId47"/>
    <p:sldId id="1207" r:id="rId48"/>
    <p:sldId id="1208" r:id="rId49"/>
    <p:sldId id="1209" r:id="rId50"/>
    <p:sldId id="1141" r:id="rId51"/>
    <p:sldId id="1164" r:id="rId52"/>
    <p:sldId id="1148" r:id="rId53"/>
    <p:sldId id="1165" r:id="rId54"/>
    <p:sldId id="997" r:id="rId55"/>
    <p:sldId id="1109" r:id="rId56"/>
    <p:sldId id="1110" r:id="rId57"/>
    <p:sldId id="1137" r:id="rId58"/>
    <p:sldId id="1108" r:id="rId59"/>
    <p:sldId id="1140" r:id="rId60"/>
    <p:sldId id="1025" r:id="rId61"/>
    <p:sldId id="1000" r:id="rId62"/>
    <p:sldId id="1136" r:id="rId63"/>
    <p:sldId id="1001" r:id="rId64"/>
    <p:sldId id="1144" r:id="rId65"/>
    <p:sldId id="1009" r:id="rId66"/>
    <p:sldId id="1010" r:id="rId67"/>
    <p:sldId id="1007" r:id="rId68"/>
    <p:sldId id="1163" r:id="rId69"/>
    <p:sldId id="1158" r:id="rId70"/>
    <p:sldId id="1275" r:id="rId71"/>
    <p:sldId id="1254" r:id="rId72"/>
    <p:sldId id="1006" r:id="rId73"/>
    <p:sldId id="1005" r:id="rId74"/>
    <p:sldId id="1143" r:id="rId75"/>
    <p:sldId id="1011" r:id="rId76"/>
    <p:sldId id="1255" r:id="rId77"/>
    <p:sldId id="1263" r:id="rId78"/>
    <p:sldId id="1012" r:id="rId79"/>
    <p:sldId id="1146" r:id="rId80"/>
    <p:sldId id="1155" r:id="rId81"/>
    <p:sldId id="1212" r:id="rId82"/>
    <p:sldId id="1157" r:id="rId83"/>
    <p:sldId id="1256" r:id="rId84"/>
    <p:sldId id="1014" r:id="rId85"/>
    <p:sldId id="1262" r:id="rId86"/>
    <p:sldId id="1017" r:id="rId87"/>
    <p:sldId id="1261" r:id="rId88"/>
    <p:sldId id="1231" r:id="rId89"/>
    <p:sldId id="1259" r:id="rId90"/>
    <p:sldId id="1260" r:id="rId91"/>
    <p:sldId id="1016" r:id="rId92"/>
    <p:sldId id="1238" r:id="rId93"/>
    <p:sldId id="1161" r:id="rId94"/>
    <p:sldId id="1145" r:id="rId95"/>
    <p:sldId id="1162" r:id="rId96"/>
    <p:sldId id="1217" r:id="rId97"/>
    <p:sldId id="1257" r:id="rId98"/>
    <p:sldId id="1228" r:id="rId99"/>
    <p:sldId id="1229" r:id="rId100"/>
    <p:sldId id="1230" r:id="rId101"/>
    <p:sldId id="1169" r:id="rId102"/>
    <p:sldId id="1170" r:id="rId103"/>
    <p:sldId id="262" r:id="rId104"/>
    <p:sldId id="784" r:id="rId105"/>
    <p:sldId id="735" r:id="rId106"/>
    <p:sldId id="736" r:id="rId107"/>
    <p:sldId id="1168" r:id="rId108"/>
    <p:sldId id="989" r:id="rId109"/>
    <p:sldId id="990" r:id="rId110"/>
    <p:sldId id="739" r:id="rId111"/>
    <p:sldId id="1167" r:id="rId112"/>
    <p:sldId id="565" r:id="rId113"/>
    <p:sldId id="1219" r:id="rId114"/>
    <p:sldId id="1218" r:id="rId115"/>
    <p:sldId id="1222" r:id="rId116"/>
    <p:sldId id="1223" r:id="rId117"/>
    <p:sldId id="1220" r:id="rId118"/>
    <p:sldId id="1258" r:id="rId119"/>
    <p:sldId id="1042" r:id="rId120"/>
    <p:sldId id="1043" r:id="rId121"/>
    <p:sldId id="1045" r:id="rId122"/>
    <p:sldId id="1046" r:id="rId123"/>
    <p:sldId id="1224" r:id="rId124"/>
    <p:sldId id="1044" r:id="rId125"/>
    <p:sldId id="1049" r:id="rId126"/>
    <p:sldId id="1050" r:id="rId127"/>
    <p:sldId id="1052" r:id="rId128"/>
    <p:sldId id="1053" r:id="rId129"/>
    <p:sldId id="1225" r:id="rId130"/>
    <p:sldId id="1054" r:id="rId131"/>
    <p:sldId id="1055" r:id="rId132"/>
    <p:sldId id="1058" r:id="rId133"/>
    <p:sldId id="729" r:id="rId134"/>
    <p:sldId id="1242" r:id="rId135"/>
    <p:sldId id="1243" r:id="rId136"/>
    <p:sldId id="1267" r:id="rId137"/>
    <p:sldId id="1268" r:id="rId138"/>
    <p:sldId id="1269" r:id="rId139"/>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473" autoAdjust="0"/>
    <p:restoredTop sz="70092" autoAdjust="0"/>
  </p:normalViewPr>
  <p:slideViewPr>
    <p:cSldViewPr snapToGrid="0">
      <p:cViewPr varScale="1">
        <p:scale>
          <a:sx n="129" d="100"/>
          <a:sy n="129" d="100"/>
        </p:scale>
        <p:origin x="1504" y="200"/>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notesMaster" Target="notesMasters/notesMaster1.xml"/><Relationship Id="rId14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handoutMaster" Target="handoutMasters/handoutMaster1.xml"/><Relationship Id="rId146"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commentAuthors" Target="commentAuthor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A38D4361-2D59-1A4B-9ABC-712450A24F24}" srcId="{80D50F67-9F95-3941-A305-CEA7FA385FC6}" destId="{E8CB10DA-2777-A447-989D-7C49BC590859}" srcOrd="4" destOrd="0" parTransId="{6F821867-2DD2-5742-8872-D172585A137F}" sibTransId="{019531CA-6512-3647-BC72-25ABEF6369AD}"/>
    <dgm:cxn modelId="{265AE86A-9FD2-4F91-957F-1B2137A35993}" type="presOf" srcId="{0B5A6433-9977-DC49-979A-268F9974ABC1}" destId="{D70CB62F-B0E1-B844-84FE-7AEBF84402F0}" srcOrd="0" destOrd="0" presId="urn:microsoft.com/office/officeart/2005/8/layout/process1"/>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B9909954-D936-4A81-B173-E1DAA0278C71}" type="presOf" srcId="{CCF6D926-C36A-D646-B809-4E0619023773}" destId="{BC21F6AF-682A-EE4D-9498-D8267C852F8A}"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3B004473-58CA-41F9-805A-6496CFF91235}" type="presOf" srcId="{E72A66E4-C7CA-254E-B3E1-7775E6B3181F}" destId="{04090B02-BF1C-EA4B-8E89-3A9CA9B88AA9}"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6/6/23</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‹N°›</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06/06/2023</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‹N°›</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27897675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110</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err="1">
                <a:solidFill>
                  <a:schemeClr val="tx1"/>
                </a:solidFill>
                <a:latin typeface="+mn-lt"/>
                <a:ea typeface="+mn-ea"/>
                <a:cs typeface="+mn-cs"/>
              </a:rPr>
              <a:t>ChatGPT</a:t>
            </a:r>
            <a:r>
              <a:rPr lang="en-US" sz="1200" kern="1200" dirty="0">
                <a:solidFill>
                  <a:schemeClr val="tx1"/>
                </a:solidFill>
                <a:latin typeface="+mn-lt"/>
                <a:ea typeface="+mn-ea"/>
                <a:cs typeface="+mn-cs"/>
              </a:rPr>
              <a:t> can be your friend to understand a piece of code or to generate some code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package/project.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upper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br>
              <a:rPr dirty="0"/>
            </a:br>
            <a:r>
              <a:rPr lang="en-US" sz="2000" dirty="0"/>
              <a:t>With</a:t>
            </a:r>
            <a:r>
              <a:rPr lang="en-US" sz="2000" baseline="0" dirty="0"/>
              <a:t> the teachers but NOT only </a:t>
            </a:r>
          </a:p>
          <a:p>
            <a:endParaRPr lang="en-US" sz="2000" baseline="0" dirty="0"/>
          </a:p>
          <a:p>
            <a:r>
              <a:rPr lang="en-US" sz="2000" baseline="0" dirty="0"/>
              <a:t>Ask if the audience know about the stickers. Explain the sticky note concept if necessary</a:t>
            </a:r>
          </a:p>
          <a:p>
            <a:r>
              <a:rPr lang="en-US" sz="2000" dirty="0"/>
              <a:t>You are doing active learning in your class when:</a:t>
            </a:r>
          </a:p>
          <a:p>
            <a:r>
              <a:rPr lang="en-US" sz="2000" dirty="0"/>
              <a:t>you ask a question, pose a problem, or issue some other type of challenge;</a:t>
            </a:r>
          </a:p>
          <a:p>
            <a:r>
              <a:rPr lang="en-US" sz="2000" dirty="0"/>
              <a:t>tell your students to work individually or in small groups to come up with a response; give them some time to do it;</a:t>
            </a:r>
          </a:p>
          <a:p>
            <a:r>
              <a:rPr lang="en-US" sz="2000" dirty="0"/>
              <a:t>stop them, and call on one or more individuals or groups to share their responses.</a:t>
            </a:r>
          </a:p>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double click on the project, it will open the project (see upper right) and reopen the script, reload the variables and history.</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With</a:t>
            </a:r>
            <a:r>
              <a:rPr lang="en-US" baseline="0" dirty="0"/>
              <a:t> the teachers but NOT only </a:t>
            </a:r>
          </a:p>
          <a:p>
            <a:endParaRPr lang="en-US" baseline="0" dirty="0"/>
          </a:p>
          <a:p>
            <a:r>
              <a:rPr lang="en-US" baseline="0" dirty="0"/>
              <a:t>Ask if the audience know about the stickers. Explain the sticky note concept if necessary</a:t>
            </a:r>
          </a:p>
          <a:p>
            <a:r>
              <a:rPr lang="en-US" dirty="0"/>
              <a:t>You are doing active learning in your class when:</a:t>
            </a:r>
          </a:p>
          <a:p>
            <a:r>
              <a:rPr lang="en-US" dirty="0"/>
              <a:t>you ask a question, pose a problem, or issue some other type of challenge;</a:t>
            </a:r>
          </a:p>
          <a:p>
            <a:r>
              <a:rPr lang="en-US" dirty="0"/>
              <a:t>tell your students to work individually or in small groups to come up with a response; give them some time to do it;</a:t>
            </a:r>
          </a:p>
          <a:p>
            <a:r>
              <a:rPr lang="en-US" dirty="0"/>
              <a:t>stop them, and call on one or more individuals or groups to share their responses.</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a:t>
            </a:fld>
            <a:endParaRPr lang="en-US"/>
          </a:p>
        </p:txBody>
      </p:sp>
    </p:spTree>
    <p:extLst>
      <p:ext uri="{BB962C8B-B14F-4D97-AF65-F5344CB8AC3E}">
        <p14:creationId xmlns:p14="http://schemas.microsoft.com/office/powerpoint/2010/main" val="85308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r>
              <a:rPr lang="en-US" sz="1200" dirty="0">
                <a:solidFill>
                  <a:srgbClr val="4F81BD"/>
                </a:solidFill>
              </a:rPr>
              <a:t>Ctrl-1 </a:t>
            </a:r>
            <a:r>
              <a:rPr lang="en-US" sz="1200" dirty="0">
                <a:solidFill>
                  <a:schemeClr val="tx1"/>
                </a:solidFill>
              </a:rPr>
              <a:t>and</a:t>
            </a:r>
            <a:r>
              <a:rPr lang="en-US" sz="1200" dirty="0">
                <a:solidFill>
                  <a:srgbClr val="4F81BD"/>
                </a:solidFill>
              </a:rPr>
              <a:t> Ctrl-2 </a:t>
            </a:r>
            <a:r>
              <a:rPr lang="en-US" sz="1200" dirty="0"/>
              <a:t>to jump between the script and the console windows  is for windows machines</a:t>
            </a:r>
          </a:p>
          <a:p>
            <a:r>
              <a:rPr lang="en-US" sz="1200" dirty="0"/>
              <a:t>On Macs, go to the "view" tab to know the shortcuts</a:t>
            </a:r>
            <a:endParaRPr lang="en-US" dirty="0"/>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Try the commands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Try the commands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r>
              <a:rPr lang="en-US" sz="2000" b="0" strike="noStrike" spc="-1" dirty="0">
                <a:latin typeface="Arial"/>
              </a:rPr>
              <a:t>Either raising hands or on the collaborative document</a:t>
            </a: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Make them try these commands</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69</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p>
          <a:p>
            <a:pPr marL="0" marR="0" lvl="0" indent="0" algn="l" defTabSz="457200" rtl="0" eaLnBrk="1" fontAlgn="auto" latinLnBrk="0" hangingPunct="1">
              <a:lnSpc>
                <a:spcPct val="100000"/>
              </a:lnSpc>
              <a:spcBef>
                <a:spcPts val="0"/>
              </a:spcBef>
              <a:spcAft>
                <a:spcPts val="0"/>
              </a:spcAft>
              <a:buClrTx/>
              <a:buSzTx/>
              <a:buFontTx/>
              <a:buNone/>
              <a:tabLst/>
              <a:defRPr/>
            </a:pPr>
            <a:r>
              <a:rPr lang="fr-CH" dirty="0"/>
              <a:t>%in% </a:t>
            </a:r>
            <a:r>
              <a:rPr lang="fr-CH" b="0" i="0" dirty="0" err="1">
                <a:solidFill>
                  <a:srgbClr val="000000"/>
                </a:solidFill>
                <a:effectLst/>
                <a:latin typeface="SF Pro Text"/>
              </a:rPr>
              <a:t>returns</a:t>
            </a:r>
            <a:r>
              <a:rPr lang="fr-CH" b="0" i="0" dirty="0">
                <a:solidFill>
                  <a:srgbClr val="000000"/>
                </a:solidFill>
                <a:effectLst/>
                <a:latin typeface="SF Pro Text"/>
              </a:rPr>
              <a:t> a </a:t>
            </a:r>
            <a:r>
              <a:rPr lang="fr-CH" b="0" i="0" dirty="0" err="1">
                <a:solidFill>
                  <a:srgbClr val="000000"/>
                </a:solidFill>
                <a:effectLst/>
                <a:latin typeface="SF Pro Text"/>
              </a:rPr>
              <a:t>logical</a:t>
            </a:r>
            <a:r>
              <a:rPr lang="fr-CH" b="0" i="0" dirty="0">
                <a:solidFill>
                  <a:srgbClr val="000000"/>
                </a:solidFill>
                <a:effectLst/>
                <a:latin typeface="SF Pro Text"/>
              </a:rPr>
              <a:t> </a:t>
            </a:r>
            <a:r>
              <a:rPr lang="fr-CH" b="0" i="0" dirty="0" err="1">
                <a:solidFill>
                  <a:srgbClr val="000000"/>
                </a:solidFill>
                <a:effectLst/>
                <a:latin typeface="SF Pro Text"/>
              </a:rPr>
              <a:t>vector</a:t>
            </a:r>
            <a:r>
              <a:rPr lang="fr-CH" b="0" i="0" dirty="0">
                <a:solidFill>
                  <a:srgbClr val="000000"/>
                </a:solidFill>
                <a:effectLst/>
                <a:latin typeface="SF Pro Text"/>
              </a:rPr>
              <a:t> </a:t>
            </a:r>
            <a:r>
              <a:rPr lang="fr-CH" b="0" i="0" dirty="0" err="1">
                <a:solidFill>
                  <a:srgbClr val="000000"/>
                </a:solidFill>
                <a:effectLst/>
                <a:latin typeface="SF Pro Text"/>
              </a:rPr>
              <a:t>indicating</a:t>
            </a:r>
            <a:r>
              <a:rPr lang="fr-CH" b="0" i="0" dirty="0">
                <a:solidFill>
                  <a:srgbClr val="000000"/>
                </a:solidFill>
                <a:effectLst/>
                <a:latin typeface="SF Pro Text"/>
              </a:rPr>
              <a:t> if </a:t>
            </a:r>
            <a:r>
              <a:rPr lang="fr-CH" b="0" i="0" dirty="0" err="1">
                <a:solidFill>
                  <a:srgbClr val="000000"/>
                </a:solidFill>
                <a:effectLst/>
                <a:latin typeface="SF Pro Text"/>
              </a:rPr>
              <a:t>there</a:t>
            </a:r>
            <a:r>
              <a:rPr lang="fr-CH" b="0" i="0" dirty="0">
                <a:solidFill>
                  <a:srgbClr val="000000"/>
                </a:solidFill>
                <a:effectLst/>
                <a:latin typeface="SF Pro Text"/>
              </a:rPr>
              <a:t> </a:t>
            </a:r>
            <a:r>
              <a:rPr lang="fr-CH" b="0" i="0" dirty="0" err="1">
                <a:solidFill>
                  <a:srgbClr val="000000"/>
                </a:solidFill>
                <a:effectLst/>
                <a:latin typeface="SF Pro Text"/>
              </a:rPr>
              <a:t>is</a:t>
            </a:r>
            <a:r>
              <a:rPr lang="fr-CH" b="0" i="0" dirty="0">
                <a:solidFill>
                  <a:srgbClr val="000000"/>
                </a:solidFill>
                <a:effectLst/>
                <a:latin typeface="SF Pro Text"/>
              </a:rPr>
              <a:t> a match or not for </a:t>
            </a:r>
            <a:r>
              <a:rPr lang="fr-CH" b="0" i="0" dirty="0" err="1">
                <a:solidFill>
                  <a:srgbClr val="000000"/>
                </a:solidFill>
                <a:effectLst/>
                <a:latin typeface="SF Pro Text"/>
              </a:rPr>
              <a:t>its</a:t>
            </a:r>
            <a:r>
              <a:rPr lang="fr-CH" b="0" i="0" dirty="0">
                <a:solidFill>
                  <a:srgbClr val="000000"/>
                </a:solidFill>
                <a:effectLst/>
                <a:latin typeface="SF Pro Text"/>
              </a:rPr>
              <a:t> </a:t>
            </a:r>
            <a:r>
              <a:rPr lang="fr-CH" b="0" i="0" dirty="0" err="1">
                <a:solidFill>
                  <a:srgbClr val="000000"/>
                </a:solidFill>
                <a:effectLst/>
                <a:latin typeface="SF Pro Text"/>
              </a:rPr>
              <a:t>left</a:t>
            </a:r>
            <a:r>
              <a:rPr lang="fr-CH" b="0" i="0" dirty="0">
                <a:solidFill>
                  <a:srgbClr val="000000"/>
                </a:solidFill>
                <a:effectLst/>
                <a:latin typeface="SF Pro Text"/>
              </a:rPr>
              <a:t> </a:t>
            </a:r>
            <a:r>
              <a:rPr lang="fr-CH" b="0" i="0" dirty="0" err="1">
                <a:solidFill>
                  <a:srgbClr val="000000"/>
                </a:solidFill>
                <a:effectLst/>
                <a:latin typeface="SF Pro Text"/>
              </a:rPr>
              <a:t>operand</a:t>
            </a:r>
            <a:r>
              <a:rPr lang="fr-CH" b="0" i="0" dirty="0">
                <a:solidFill>
                  <a:srgbClr val="000000"/>
                </a:solidFill>
                <a:effectLst/>
                <a:latin typeface="SF Pro Text"/>
              </a:rPr>
              <a:t>.</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and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93</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3083521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‹N°›</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‹N°›</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‹N°›</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2.xml"/><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0.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1.xml"/><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8.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4.xml"/></Relationships>
</file>

<file path=ppt/slides/_rels/slide128.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4.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3.xml"/><Relationship Id="rId4" Type="http://schemas.openxmlformats.org/officeDocument/2006/relationships/image" Target="../media/image15.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0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2.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4.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3.xml"/></Relationships>
</file>

<file path=ppt/slides/_rels/slide9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7" name="Sous-titre 4">
            <a:extLst>
              <a:ext uri="{FF2B5EF4-FFF2-40B4-BE49-F238E27FC236}">
                <a16:creationId xmlns:a16="http://schemas.microsoft.com/office/drawing/2014/main" id="{C8DA067B-6FC7-AA10-7C54-D935958AD334}"/>
              </a:ext>
            </a:extLst>
          </p:cNvPr>
          <p:cNvSpPr txBox="1">
            <a:spLocks/>
          </p:cNvSpPr>
          <p:nvPr/>
        </p:nvSpPr>
        <p:spPr>
          <a:xfrm>
            <a:off x="504000" y="5297400"/>
            <a:ext cx="8100000" cy="866130"/>
          </a:xfrm>
          <a:prstGeom prst="rect">
            <a:avLst/>
          </a:prstGeom>
        </p:spPr>
        <p:txBody>
          <a:bodyPr vert="horz" lIns="0" tIns="0" rIns="0" bIns="0" rtlCol="0" anchor="t">
            <a:normAutofit fontScale="70000" lnSpcReduction="20000"/>
          </a:bodyPr>
          <a:lstStyle>
            <a:lvl1pPr marL="0" indent="0" algn="l" defTabSz="914400" rtl="0" eaLnBrk="1" latinLnBrk="0" hangingPunct="1">
              <a:spcBef>
                <a:spcPts val="1200"/>
              </a:spcBef>
              <a:buFont typeface="Arial" pitchFamily="34" charset="0"/>
              <a:buNone/>
              <a:defRPr sz="2800" kern="1200">
                <a:solidFill>
                  <a:schemeClr val="accent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457200" indent="0" algn="ctr" defTabSz="914400" rtl="0" eaLnBrk="1" latinLnBrk="0" hangingPunct="1">
              <a:spcBef>
                <a:spcPts val="2400"/>
              </a:spcBef>
              <a:buSzPct val="110000"/>
              <a:buFontTx/>
              <a:buNone/>
              <a:defRPr sz="2400" b="1"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914400" indent="0" algn="ctr" defTabSz="914400" rtl="0" eaLnBrk="1" latinLnBrk="0" hangingPunct="1">
              <a:spcBef>
                <a:spcPts val="0"/>
              </a:spcBef>
              <a:buFontTx/>
              <a:buNone/>
              <a:defRPr lang="fr-FR" sz="2400"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1371600" indent="0" algn="ctr" defTabSz="914400" rtl="0" eaLnBrk="1" latinLnBrk="0" hangingPunct="1">
              <a:spcBef>
                <a:spcPts val="0"/>
              </a:spcBef>
              <a:buFontTx/>
              <a:buNone/>
              <a:defRPr sz="2400" b="0" kern="1200">
                <a:solidFill>
                  <a:schemeClr val="tx1">
                    <a:tint val="75000"/>
                  </a:schemeClr>
                </a:solidFill>
                <a:latin typeface="Arial" pitchFamily="34" charset="0"/>
                <a:ea typeface="+mn-ea"/>
                <a:cs typeface="Arial" pitchFamily="34" charset="0"/>
              </a:defRPr>
            </a:lvl4pPr>
            <a:lvl5pPr marL="1828800" indent="0" algn="ctr" defTabSz="914400" rtl="0" eaLnBrk="1" latinLnBrk="0" hangingPunct="1">
              <a:spcBef>
                <a:spcPts val="0"/>
              </a:spcBef>
              <a:buFont typeface="Arial" pitchFamily="34" charset="0"/>
              <a:buNone/>
              <a:defRPr sz="2400"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fr-FR">
                <a:latin typeface="Arial"/>
                <a:cs typeface="Arial"/>
              </a:rPr>
              <a:t>Diana Marek &amp; Thomas Junier</a:t>
            </a:r>
            <a:endParaRPr lang="en-US">
              <a:latin typeface="Arial"/>
              <a:cs typeface="Arial"/>
            </a:endParaRPr>
          </a:p>
          <a:p>
            <a:r>
              <a:rPr lang="en-GB">
                <a:latin typeface="Arial"/>
                <a:cs typeface="Arial"/>
              </a:rPr>
              <a:t> -- with slides from Wandrille Duchemin, Leonore Wigger, Diana Marek</a:t>
            </a:r>
          </a:p>
          <a:p>
            <a:endParaRPr lang="en-GB"/>
          </a:p>
          <a:p>
            <a:endParaRPr lang="en-GB" dirty="0"/>
          </a:p>
        </p:txBody>
      </p: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of indexes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 &lt;- 1:nrow(</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idx,snps</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a:t>
            </a:r>
            <a:r>
              <a:rPr lang="en-US" sz="2000" b="0" strike="noStrike" spc="-1" dirty="0">
                <a:solidFill>
                  <a:srgbClr val="262626"/>
                </a:solidFill>
                <a:latin typeface="Calibri"/>
                <a:ea typeface="DejaVu Sans"/>
              </a:rPr>
              <a:t>: </a:t>
            </a:r>
            <a:r>
              <a:rPr lang="en-US" sz="2000" spc="-1" dirty="0">
                <a:ea typeface="+mn-lt"/>
                <a:cs typeface="+mn-lt"/>
                <a:hlinkClick r:id="rId3"/>
              </a:rPr>
              <a:t>https://github.com/sib-swiss/first-steps-with-R-training</a:t>
            </a:r>
            <a:endParaRPr lang="de-CH" sz="20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 </a:t>
            </a:r>
            <a:r>
              <a:rPr lang="en-US" sz="2000" spc="-1" dirty="0">
                <a:solidFill>
                  <a:srgbClr val="000000"/>
                </a:solidFill>
                <a:latin typeface="Arial"/>
                <a:ea typeface="Noto Sans CJK SC"/>
                <a:cs typeface="Arial"/>
              </a:rPr>
              <a:t>then </a:t>
            </a:r>
            <a:r>
              <a:rPr lang="en-US" sz="2000" b="1" spc="-1" dirty="0">
                <a:solidFill>
                  <a:srgbClr val="000000"/>
                </a:solidFill>
                <a:latin typeface="Arial"/>
                <a:ea typeface="Noto Sans CJK SC"/>
                <a:cs typeface="Arial"/>
              </a:rPr>
              <a:t>move</a:t>
            </a:r>
            <a:r>
              <a:rPr lang="en-US" sz="2000" spc="-1" dirty="0">
                <a:solidFill>
                  <a:srgbClr val="000000"/>
                </a:solidFill>
                <a:latin typeface="Arial"/>
                <a:ea typeface="Noto Sans CJK SC"/>
                <a:cs typeface="Arial"/>
              </a:rPr>
              <a:t> folder where</a:t>
            </a:r>
            <a:r>
              <a:rPr lang="en-US" sz="2000" spc="-1" dirty="0">
                <a:solidFill>
                  <a:srgbClr val="000000"/>
                </a:solidFill>
                <a:latin typeface="Arial"/>
                <a:ea typeface="+mn-lt"/>
                <a:cs typeface="+mn-lt"/>
              </a:rPr>
              <a:t> you want it </a:t>
            </a:r>
            <a:endParaRPr lang="en-US" dirty="0">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dirty="0">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505" y="1103473"/>
            <a:ext cx="8356990" cy="4993491"/>
          </a:xfrm>
        </p:spPr>
        <p:txBody>
          <a:bodyPr/>
          <a:lstStyle/>
          <a:p>
            <a:pPr marL="0" indent="0">
              <a:buNone/>
            </a:pPr>
            <a:endParaRPr lang="en-US" dirty="0"/>
          </a:p>
          <a:p>
            <a:pPr marL="0" indent="0">
              <a:buNone/>
            </a:pPr>
            <a:r>
              <a:rPr lang="en-US" dirty="0"/>
              <a:t>                    Make use of the </a:t>
            </a:r>
            <a:r>
              <a:rPr lang="en-US" dirty="0">
                <a:solidFill>
                  <a:schemeClr val="accent1"/>
                </a:solidFill>
              </a:rPr>
              <a:t>sticky notes</a:t>
            </a:r>
          </a:p>
          <a:p>
            <a:pPr marL="0" indent="0">
              <a:buNone/>
            </a:pPr>
            <a:endParaRPr lang="en-US" dirty="0"/>
          </a:p>
          <a:p>
            <a:pPr marL="0" marR="0" lvl="0" indent="0" fontAlgn="auto">
              <a:lnSpc>
                <a:spcPct val="100000"/>
              </a:lnSpc>
              <a:spcAft>
                <a:spcPts val="0"/>
              </a:spcAft>
              <a:buSzTx/>
              <a:buNone/>
              <a:tabLst/>
              <a:defRPr/>
            </a:pPr>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70706">
            <a:off x="1896866" y="2843530"/>
            <a:ext cx="2129966" cy="1773784"/>
          </a:xfrm>
          <a:prstGeom prst="rect">
            <a:avLst/>
          </a:prstGeom>
        </p:spPr>
      </p:pic>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2545" t="8255" r="17877" b="10261"/>
          <a:stretch/>
        </p:blipFill>
        <p:spPr>
          <a:xfrm rot="20826069">
            <a:off x="4523932" y="3118920"/>
            <a:ext cx="2341433" cy="2111721"/>
          </a:xfrm>
          <a:prstGeom prst="rect">
            <a:avLst/>
          </a:prstGeom>
        </p:spPr>
      </p:pic>
      <p:sp>
        <p:nvSpPr>
          <p:cNvPr id="8" name="TextBox 7">
            <a:extLst>
              <a:ext uri="{FF2B5EF4-FFF2-40B4-BE49-F238E27FC236}">
                <a16:creationId xmlns:a16="http://schemas.microsoft.com/office/drawing/2014/main" id="{A5437EE8-9413-49CA-862F-94B41D35469F}"/>
              </a:ext>
            </a:extLst>
          </p:cNvPr>
          <p:cNvSpPr txBox="1"/>
          <p:nvPr/>
        </p:nvSpPr>
        <p:spPr>
          <a:xfrm>
            <a:off x="1991358" y="5616027"/>
            <a:ext cx="1188720" cy="276999"/>
          </a:xfrm>
          <a:prstGeom prst="rect">
            <a:avLst/>
          </a:prstGeom>
          <a:noFill/>
        </p:spPr>
        <p:txBody>
          <a:bodyPr wrap="square" lIns="0" tIns="0" rIns="0" bIns="0" rtlCol="0">
            <a:spAutoFit/>
          </a:bodyPr>
          <a:lstStyle/>
          <a:p>
            <a:r>
              <a:rPr lang="de-CH" dirty="0">
                <a:effectLst>
                  <a:outerShdw blurRad="38100" dist="12700" dir="2700000" algn="ctr" rotWithShape="0">
                    <a:srgbClr val="000000">
                      <a:alpha val="50000"/>
                    </a:srgbClr>
                  </a:outerShdw>
                </a:effectLst>
              </a:rPr>
              <a:t>Yes/</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
        <p:nvSpPr>
          <p:cNvPr id="9" name="TextBox 8">
            <a:extLst>
              <a:ext uri="{FF2B5EF4-FFF2-40B4-BE49-F238E27FC236}">
                <a16:creationId xmlns:a16="http://schemas.microsoft.com/office/drawing/2014/main" id="{E89FFD14-4938-483D-9A70-CD281B3F2DE8}"/>
              </a:ext>
            </a:extLst>
          </p:cNvPr>
          <p:cNvSpPr txBox="1"/>
          <p:nvPr/>
        </p:nvSpPr>
        <p:spPr>
          <a:xfrm>
            <a:off x="5074430" y="5642651"/>
            <a:ext cx="1781713" cy="276999"/>
          </a:xfrm>
          <a:prstGeom prst="rect">
            <a:avLst/>
          </a:prstGeom>
          <a:noFill/>
        </p:spPr>
        <p:txBody>
          <a:bodyPr wrap="square" lIns="0" tIns="0" rIns="0" bIns="0" rtlCol="0">
            <a:spAutoFit/>
          </a:bodyPr>
          <a:lstStyle/>
          <a:p>
            <a:r>
              <a:rPr lang="de-CH" dirty="0" err="1">
                <a:effectLst>
                  <a:outerShdw blurRad="38100" dist="12700" dir="2700000" algn="ctr" rotWithShape="0">
                    <a:srgbClr val="000000">
                      <a:alpha val="50000"/>
                    </a:srgbClr>
                  </a:outerShdw>
                </a:effectLst>
              </a:rPr>
              <a:t>No</a:t>
            </a:r>
            <a:r>
              <a:rPr lang="de-CH" dirty="0">
                <a:effectLst>
                  <a:outerShdw blurRad="38100" dist="12700" dir="2700000" algn="ctr" rotWithShape="0">
                    <a:srgbClr val="000000">
                      <a:alpha val="50000"/>
                    </a:srgbClr>
                  </a:outerShdw>
                </a:effectLst>
              </a:rPr>
              <a:t>/Not </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957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p>
          <a:p>
            <a:pPr lvl="1"/>
            <a:r>
              <a:rPr lang="en-US" sz="2000" dirty="0"/>
              <a:t>More info on how to set up your R environment (if not using R projects) in the extra slides.</a:t>
            </a:r>
          </a:p>
          <a:p>
            <a:pPr lvl="1"/>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provided</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dirty="0"/>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write commands to install and load the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13341</TotalTime>
  <Words>16676</Words>
  <Application>Microsoft Macintosh PowerPoint</Application>
  <PresentationFormat>Affichage à l'écran (4:3)</PresentationFormat>
  <Paragraphs>1756</Paragraphs>
  <Slides>130</Slides>
  <Notes>130</Notes>
  <HiddenSlides>16</HiddenSlides>
  <MMClips>0</MMClips>
  <ScaleCrop>false</ScaleCrop>
  <HeadingPairs>
    <vt:vector size="8" baseType="variant">
      <vt:variant>
        <vt:lpstr>Polices utilisées</vt:lpstr>
      </vt:variant>
      <vt:variant>
        <vt:i4>14</vt:i4>
      </vt:variant>
      <vt:variant>
        <vt:lpstr>Thème</vt:lpstr>
      </vt:variant>
      <vt:variant>
        <vt:i4>9</vt:i4>
      </vt:variant>
      <vt:variant>
        <vt:lpstr>Serveurs OLE incorporés</vt:lpstr>
      </vt:variant>
      <vt:variant>
        <vt:i4>1</vt:i4>
      </vt:variant>
      <vt:variant>
        <vt:lpstr>Titres des diapositives</vt:lpstr>
      </vt:variant>
      <vt:variant>
        <vt:i4>130</vt:i4>
      </vt:variant>
    </vt:vector>
  </HeadingPairs>
  <TitlesOfParts>
    <vt:vector size="154" baseType="lpstr">
      <vt:lpstr>Arial</vt:lpstr>
      <vt:lpstr>Arial Narrow</vt:lpstr>
      <vt:lpstr>Arial,Sans-Serif</vt:lpstr>
      <vt:lpstr>Calibri</vt:lpstr>
      <vt:lpstr>Comic Sans MS</vt:lpstr>
      <vt:lpstr>Consolas</vt:lpstr>
      <vt:lpstr>Courier</vt:lpstr>
      <vt:lpstr>Courier New</vt:lpstr>
      <vt:lpstr>Lucida Console</vt:lpstr>
      <vt:lpstr>SF Pro Text</vt:lpstr>
      <vt:lpstr>StarSymbol</vt:lpstr>
      <vt:lpstr>Symbol</vt:lpstr>
      <vt:lpstr>Times New Roman</vt:lpstr>
      <vt:lpstr>Wingdings</vt: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Image</vt:lpstr>
      <vt:lpstr>First steps with R in Life Sciences: Introduction</vt:lpstr>
      <vt:lpstr>Présentation PowerPoint</vt:lpstr>
      <vt:lpstr>Présentation PowerPoint</vt:lpstr>
      <vt:lpstr>Présentation PowerPoint</vt:lpstr>
      <vt:lpstr>Présentation PowerPoint</vt:lpstr>
      <vt:lpstr>Présentation PowerPoint</vt:lpstr>
      <vt:lpstr>What type of computer OS are you using for this course?</vt:lpstr>
      <vt:lpstr>Présentation PowerPoint</vt:lpstr>
      <vt:lpstr>Présentation PowerPoint</vt:lpstr>
      <vt:lpstr>Présentation PowerPoint</vt:lpstr>
      <vt:lpstr>Présentation PowerPoint</vt:lpstr>
      <vt:lpstr>Présentation PowerPoint</vt:lpstr>
      <vt:lpstr>     What is R? Introduction</vt:lpstr>
      <vt:lpstr>What is R? </vt:lpstr>
      <vt:lpstr>Présentation PowerPoint</vt:lpstr>
      <vt:lpstr>R's success</vt:lpstr>
      <vt:lpstr>R's user community</vt:lpstr>
      <vt:lpstr>Getting familiar with R and RStudio environments</vt:lpstr>
      <vt:lpstr>R installation</vt:lpstr>
      <vt:lpstr>RGui (R Graphical user interface)</vt:lpstr>
      <vt:lpstr>R Combined with RStudio</vt:lpstr>
      <vt:lpstr>Présentation PowerPoint</vt:lpstr>
      <vt:lpstr>Creating an R Project</vt:lpstr>
      <vt:lpstr>Présentation PowerPoint</vt:lpstr>
      <vt:lpstr>Présentation PowerPoint</vt:lpstr>
      <vt:lpstr>Présentation PowerPoint</vt:lpstr>
      <vt:lpstr>Try it out...</vt:lpstr>
      <vt:lpstr>R Key Concepts</vt:lpstr>
      <vt:lpstr>Working Directory</vt:lpstr>
      <vt:lpstr>Présentation PowerPoint</vt:lpstr>
      <vt:lpstr>R Scripts</vt:lpstr>
      <vt:lpstr>Writing Scripts (.R file)</vt:lpstr>
      <vt:lpstr>R scripts</vt:lpstr>
      <vt:lpstr>Send Code From a Script to the Console</vt:lpstr>
      <vt:lpstr>Workspace</vt:lpstr>
      <vt:lpstr>Workspace in RStudio</vt:lpstr>
      <vt:lpstr>Présentation PowerPoint</vt:lpstr>
      <vt:lpstr>Closing or Switching Projects</vt:lpstr>
      <vt:lpstr>Reopening an R Project from a File</vt:lpstr>
      <vt:lpstr>Workspace (.Rdata) and History (.Rhistory) Options</vt:lpstr>
      <vt:lpstr>Présentation PowerPoint</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Présentation PowerPoint</vt:lpstr>
      <vt:lpstr>Common Object Classes</vt:lpstr>
      <vt:lpstr>Graphical View on Data Object Classes </vt:lpstr>
      <vt:lpstr>Creating Objects: Vectors</vt:lpstr>
      <vt:lpstr>Creating Objects: More Ways to Generate Vectors</vt:lpstr>
      <vt:lpstr>Présentation PowerPoint</vt:lpstr>
      <vt:lpstr>Présentation PowerPoint</vt:lpstr>
      <vt:lpstr>Coercion</vt:lpstr>
      <vt:lpstr>Coercion</vt:lpstr>
      <vt:lpstr>Factors</vt:lpstr>
      <vt:lpstr>Factors with Custom Sorted Levels</vt:lpstr>
      <vt:lpstr>Factors from Numeric Vectors</vt:lpstr>
      <vt:lpstr>Présentation PowerPoint</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Présentation PowerPoint</vt:lpstr>
      <vt:lpstr>Présentation PowerPoint</vt:lpstr>
      <vt:lpstr>Présentation PowerPoint</vt:lpstr>
      <vt:lpstr>Présentation PowerPoint</vt:lpstr>
      <vt:lpstr>Présentation PowerPoint</vt:lpstr>
      <vt:lpstr>Présentation PowerPoint</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Présentation PowerPoint</vt:lpstr>
      <vt:lpstr>Importing/exporting data into R</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Checking the Imported Data</vt:lpstr>
      <vt:lpstr>Présentation PowerPoint</vt:lpstr>
      <vt:lpstr>Présentation PowerPoint</vt:lpstr>
      <vt:lpstr>Setting factor variables</vt:lpstr>
      <vt:lpstr>Présentation PowerPoint</vt:lpstr>
      <vt:lpstr>Accessing Parts of the Data</vt:lpstr>
      <vt:lpstr>Présentation PowerPoint</vt:lpstr>
      <vt:lpstr>Accessing Parts of the Data</vt:lpstr>
      <vt:lpstr>Présentation PowerPoint</vt:lpstr>
      <vt:lpstr>Présentation PowerPoint</vt:lpstr>
      <vt:lpstr>Data Reshaping : Adding Rows and Columns</vt:lpstr>
      <vt:lpstr>Data Reshaping : Removing a Column</vt:lpstr>
      <vt:lpstr>Exporting Data to a File</vt:lpstr>
      <vt:lpstr>In a Nutshell</vt:lpstr>
      <vt:lpstr>Présentation PowerPoint</vt:lpstr>
      <vt:lpstr>Présentation PowerPoint</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Diana Marek</cp:lastModifiedBy>
  <cp:revision>3670</cp:revision>
  <cp:lastPrinted>2021-04-14T16:51:43Z</cp:lastPrinted>
  <dcterms:created xsi:type="dcterms:W3CDTF">2012-01-20T09:16:18Z</dcterms:created>
  <dcterms:modified xsi:type="dcterms:W3CDTF">2023-06-06T15:38:25Z</dcterms:modified>
</cp:coreProperties>
</file>